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267" r:id="rId2"/>
    <p:sldId id="300" r:id="rId3"/>
    <p:sldId id="301" r:id="rId4"/>
    <p:sldId id="268" r:id="rId5"/>
    <p:sldId id="269" r:id="rId6"/>
    <p:sldId id="280" r:id="rId7"/>
    <p:sldId id="297" r:id="rId8"/>
    <p:sldId id="298" r:id="rId9"/>
    <p:sldId id="299" r:id="rId10"/>
    <p:sldId id="302" r:id="rId11"/>
    <p:sldId id="30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70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5CD"/>
    <a:srgbClr val="CCCC00"/>
    <a:srgbClr val="009900"/>
    <a:srgbClr val="FFC000"/>
    <a:srgbClr val="F07F09"/>
    <a:srgbClr val="725828"/>
    <a:srgbClr val="008000"/>
    <a:srgbClr val="666633"/>
    <a:srgbClr val="000066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 autoAdjust="0"/>
    <p:restoredTop sz="94050" autoAdjust="0"/>
  </p:normalViewPr>
  <p:slideViewPr>
    <p:cSldViewPr snapToGrid="0" showGuides="1">
      <p:cViewPr varScale="1">
        <p:scale>
          <a:sx n="88" d="100"/>
          <a:sy n="88" d="100"/>
        </p:scale>
        <p:origin x="-96" y="-360"/>
      </p:cViewPr>
      <p:guideLst>
        <p:guide orient="horz" pos="2161"/>
        <p:guide pos="7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"/>
    </p:cViewPr>
  </p:sorterViewPr>
  <p:notesViewPr>
    <p:cSldViewPr snapToGrid="0" showGuides="1">
      <p:cViewPr varScale="1">
        <p:scale>
          <a:sx n="54" d="100"/>
          <a:sy n="54" d="100"/>
        </p:scale>
        <p:origin x="-1236" y="-102"/>
      </p:cViewPr>
      <p:guideLst>
        <p:guide orient="horz" pos="2880"/>
        <p:guide pos="2160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Arial" charset="0"/>
              </a:defRPr>
            </a:lvl1pPr>
          </a:lstStyle>
          <a:p>
            <a:pPr>
              <a:defRPr/>
            </a:pPr>
            <a:fld id="{43222F6C-CC15-4A22-BC1F-75B789650B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9581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ru-RU" sz="2400"/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 anchorCtr="1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768B38-0E22-434C-8E66-112693CB8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6B73-ED31-4A39-BFD5-48D4A8B712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341C0-695D-4AC0-9461-D2659C5E7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D9838-5EAC-4DBB-AF12-55977F9775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8EDC6-9B9B-4BF5-BA67-32CEABFD5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9F63E-A4BD-4DDF-A404-4BE943235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2CAA-987C-4824-89DF-34D6FD0E2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77253-23FA-453C-9298-0DB6270F9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DB329-0B88-4074-A315-D65434F99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78964-B85A-4840-B1EA-EC382882FD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38900" y="381000"/>
            <a:ext cx="20193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59055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EA080-76AE-4CC8-9B14-B5E194B9DB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295400"/>
            <a:ext cx="7772400" cy="4648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6A0A6-AB0D-4729-8615-5746BA89F8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247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695700"/>
            <a:ext cx="3810000" cy="2247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2E3CA-9BE6-4B2F-9CFA-642FC465D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81000" y="381000"/>
            <a:ext cx="8077200" cy="556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00695-17A8-4B0B-84ED-BE77B3A88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0150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50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F9AAEEFE-F65B-4A73-8425-5250E2D34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ru-RU" sz="2400"/>
            </a:p>
          </p:txBody>
        </p:sp>
      </p:grpSp>
      <p:grpSp>
        <p:nvGrpSpPr>
          <p:cNvPr id="1032" name="Group 10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3" name="Group 13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1" name="Rectangle 15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4" name="Group 16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4113" name="Rectangle 17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4" name="Rectangle 18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8" y="111"/>
            <a:chExt cx="5509" cy="102"/>
          </a:xfrm>
        </p:grpSpPr>
        <p:sp>
          <p:nvSpPr>
            <p:cNvPr id="4116" name="Rectangle 20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7" name="Rectangle 21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0" y="1785938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+mn-lt"/>
              </a:rPr>
              <a:t>Корень </a:t>
            </a:r>
            <a:r>
              <a:rPr lang="en-US" sz="5400" i="1" dirty="0" smtClean="0">
                <a:solidFill>
                  <a:srgbClr val="C00000"/>
                </a:solidFill>
                <a:latin typeface="+mn-lt"/>
              </a:rPr>
              <a:t>n</a:t>
            </a:r>
            <a:r>
              <a:rPr lang="ru-RU" sz="5400" dirty="0" smtClean="0">
                <a:solidFill>
                  <a:srgbClr val="C00000"/>
                </a:solidFill>
                <a:latin typeface="+mn-lt"/>
              </a:rPr>
              <a:t>-ой степени</a:t>
            </a:r>
            <a:endParaRPr lang="ru-RU" sz="5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3490913" y="3141134"/>
            <a:ext cx="2159000" cy="2133600"/>
            <a:chOff x="3490913" y="2929467"/>
            <a:chExt cx="2159000" cy="2133600"/>
          </a:xfrm>
        </p:grpSpPr>
        <p:sp>
          <p:nvSpPr>
            <p:cNvPr id="23" name="Овал 22"/>
            <p:cNvSpPr/>
            <p:nvPr/>
          </p:nvSpPr>
          <p:spPr bwMode="auto">
            <a:xfrm>
              <a:off x="3490913" y="2929467"/>
              <a:ext cx="2159000" cy="2133600"/>
            </a:xfrm>
            <a:prstGeom prst="ellipse">
              <a:avLst/>
            </a:prstGeom>
            <a:solidFill>
              <a:srgbClr val="FDE5CD">
                <a:alpha val="69804"/>
              </a:srgbClr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smtClean="0"/>
            </a:p>
          </p:txBody>
        </p:sp>
        <p:graphicFrame>
          <p:nvGraphicFramePr>
            <p:cNvPr id="12291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651842783"/>
                </p:ext>
              </p:extLst>
            </p:nvPr>
          </p:nvGraphicFramePr>
          <p:xfrm>
            <a:off x="3845718" y="3327400"/>
            <a:ext cx="1449387" cy="1192213"/>
          </p:xfrm>
          <a:graphic>
            <a:graphicData uri="http://schemas.openxmlformats.org/presentationml/2006/ole">
              <p:oleObj spid="_x0000_s12297" name="Формула" r:id="rId3" imgW="266353" imgH="215619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Вычислите: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б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в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Ответы:</a:t>
            </a:r>
          </a:p>
          <a:p>
            <a:pPr>
              <a:buNone/>
            </a:pPr>
            <a:r>
              <a:rPr lang="ru-RU" dirty="0" smtClean="0"/>
              <a:t>а</a:t>
            </a:r>
            <a:r>
              <a:rPr lang="ru-RU" dirty="0" smtClean="0"/>
              <a:t>) 11        б)  30        в) 18  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9675" y="1428750"/>
            <a:ext cx="2181225" cy="428625"/>
          </a:xfrm>
          <a:prstGeom prst="rect">
            <a:avLst/>
          </a:prstGeom>
          <a:noFill/>
        </p:spPr>
      </p:pic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0625" y="1990725"/>
            <a:ext cx="1295400" cy="428625"/>
          </a:xfrm>
          <a:prstGeom prst="rect">
            <a:avLst/>
          </a:prstGeom>
          <a:noFill/>
        </p:spPr>
      </p:pic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2628900"/>
            <a:ext cx="1295400" cy="428625"/>
          </a:xfrm>
          <a:prstGeom prst="rect">
            <a:avLst/>
          </a:prstGeom>
          <a:noFill/>
        </p:spPr>
      </p:pic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Решите уравнение: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б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в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Ответы:  </a:t>
            </a:r>
          </a:p>
          <a:p>
            <a:pPr algn="ctr">
              <a:buNone/>
            </a:pPr>
            <a:r>
              <a:rPr lang="ru-RU" dirty="0" smtClean="0"/>
              <a:t>а</a:t>
            </a:r>
            <a:r>
              <a:rPr lang="ru-RU" dirty="0" smtClean="0"/>
              <a:t>) 3          б) 11        в) 31</a:t>
            </a:r>
            <a:endParaRPr lang="ru-RU" dirty="0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53885" y="1469572"/>
            <a:ext cx="1685925" cy="428625"/>
          </a:xfrm>
          <a:prstGeom prst="rect">
            <a:avLst/>
          </a:prstGeom>
          <a:noFill/>
        </p:spPr>
      </p:pic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53886" y="2068286"/>
            <a:ext cx="1514475" cy="428625"/>
          </a:xfrm>
          <a:prstGeom prst="rect">
            <a:avLst/>
          </a:prstGeom>
          <a:noFill/>
        </p:spPr>
      </p:pic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7429" y="2623457"/>
            <a:ext cx="1381125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69913" y="381000"/>
            <a:ext cx="8001000" cy="838200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  <a:latin typeface="+mn-lt"/>
              </a:rPr>
              <a:t>Понятие корня </a:t>
            </a:r>
            <a:r>
              <a:rPr lang="en-US" i="1" dirty="0" smtClean="0">
                <a:solidFill>
                  <a:srgbClr val="C00000"/>
                </a:solidFill>
                <a:latin typeface="+mn-lt"/>
              </a:rPr>
              <a:t>n</a:t>
            </a:r>
            <a:r>
              <a:rPr lang="ru-RU" i="1" dirty="0" smtClean="0">
                <a:solidFill>
                  <a:srgbClr val="C00000"/>
                </a:solidFill>
                <a:latin typeface="+mn-lt"/>
              </a:rPr>
              <a:t>-ой степени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3853" y="1251090"/>
            <a:ext cx="761312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600" i="1" dirty="0" smtClean="0">
                <a:solidFill>
                  <a:srgbClr val="C00000"/>
                </a:solidFill>
                <a:latin typeface="Bookman Old Style" pitchFamily="18" charset="0"/>
              </a:rPr>
              <a:t>Корнем</a:t>
            </a:r>
            <a:r>
              <a:rPr lang="ru-RU" sz="2600" i="1" dirty="0" smtClean="0">
                <a:latin typeface="Bookman Old Style" pitchFamily="18" charset="0"/>
              </a:rPr>
              <a:t> </a:t>
            </a:r>
            <a:r>
              <a:rPr lang="en-US" sz="26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600" i="1" dirty="0" smtClean="0">
                <a:latin typeface="Bookman Old Style" pitchFamily="18" charset="0"/>
              </a:rPr>
              <a:t>-ой </a:t>
            </a:r>
            <a:r>
              <a:rPr lang="ru-RU" sz="2600" i="1" dirty="0" smtClean="0">
                <a:solidFill>
                  <a:srgbClr val="C00000"/>
                </a:solidFill>
                <a:latin typeface="Bookman Old Style" pitchFamily="18" charset="0"/>
              </a:rPr>
              <a:t>степени</a:t>
            </a:r>
            <a:r>
              <a:rPr lang="ru-RU" sz="2600" i="1" dirty="0" smtClean="0">
                <a:latin typeface="Bookman Old Style" pitchFamily="18" charset="0"/>
              </a:rPr>
              <a:t> из неотрицательного числа </a:t>
            </a:r>
            <a:r>
              <a:rPr lang="ru-RU" sz="2600" i="1" dirty="0" smtClean="0">
                <a:solidFill>
                  <a:srgbClr val="C00000"/>
                </a:solidFill>
                <a:latin typeface="Bookman Old Style" pitchFamily="18" charset="0"/>
              </a:rPr>
              <a:t>а</a:t>
            </a:r>
            <a:r>
              <a:rPr lang="ru-RU" sz="2600" i="1" dirty="0" smtClean="0">
                <a:latin typeface="Bookman Old Style" pitchFamily="18" charset="0"/>
              </a:rPr>
              <a:t> (</a:t>
            </a:r>
            <a:r>
              <a:rPr lang="ru-RU" sz="2600" i="1" dirty="0" err="1" smtClean="0">
                <a:latin typeface="Bookman Old Style" pitchFamily="18" charset="0"/>
              </a:rPr>
              <a:t>n</a:t>
            </a:r>
            <a:r>
              <a:rPr lang="ru-RU" sz="2600" i="1" dirty="0" smtClean="0">
                <a:latin typeface="Bookman Old Style" pitchFamily="18" charset="0"/>
              </a:rPr>
              <a:t> = 2, 3, 4, 5, ...) называют такое неотрицательное число, при возведении которого в степень </a:t>
            </a:r>
            <a:r>
              <a:rPr lang="ru-RU" sz="2600" i="1" dirty="0" err="1" smtClean="0">
                <a:solidFill>
                  <a:srgbClr val="C00000"/>
                </a:solidFill>
                <a:latin typeface="Bookman Old Style" pitchFamily="18" charset="0"/>
              </a:rPr>
              <a:t>п</a:t>
            </a:r>
            <a:r>
              <a:rPr lang="ru-RU" sz="2600" i="1" dirty="0" smtClean="0">
                <a:latin typeface="Bookman Old Style" pitchFamily="18" charset="0"/>
              </a:rPr>
              <a:t> получается число </a:t>
            </a:r>
            <a:r>
              <a:rPr lang="ru-RU" sz="2600" i="1" dirty="0" smtClean="0">
                <a:solidFill>
                  <a:srgbClr val="C00000"/>
                </a:solidFill>
                <a:latin typeface="Bookman Old Style" pitchFamily="18" charset="0"/>
              </a:rPr>
              <a:t>а</a:t>
            </a:r>
            <a:r>
              <a:rPr lang="ru-RU" sz="2600" i="1" dirty="0" smtClean="0">
                <a:latin typeface="Bookman Old Style" pitchFamily="18" charset="0"/>
              </a:rPr>
              <a:t>. </a:t>
            </a:r>
            <a:endParaRPr lang="ru-RU" sz="2600" i="1" dirty="0">
              <a:latin typeface="Bookman Old Style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38779" y="4266635"/>
            <a:ext cx="6663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i="1" dirty="0" smtClean="0">
                <a:solidFill>
                  <a:prstClr val="black"/>
                </a:solidFill>
                <a:latin typeface="Bookman Old Style" pitchFamily="18" charset="0"/>
              </a:rPr>
              <a:t>Число </a:t>
            </a:r>
            <a:r>
              <a:rPr lang="ru-RU" sz="2400" i="1" dirty="0" smtClean="0">
                <a:solidFill>
                  <a:srgbClr val="C00000"/>
                </a:solidFill>
                <a:latin typeface="Bookman Old Style" pitchFamily="18" charset="0"/>
              </a:rPr>
              <a:t>а</a:t>
            </a:r>
            <a:r>
              <a:rPr lang="ru-RU" sz="2400" i="1" dirty="0" smtClean="0">
                <a:solidFill>
                  <a:prstClr val="black"/>
                </a:solidFill>
                <a:latin typeface="Bookman Old Style" pitchFamily="18" charset="0"/>
              </a:rPr>
              <a:t> называют </a:t>
            </a:r>
            <a:r>
              <a:rPr lang="ru-RU" sz="2400" i="1" dirty="0" smtClean="0">
                <a:solidFill>
                  <a:srgbClr val="C00000"/>
                </a:solidFill>
                <a:latin typeface="Bookman Old Style" pitchFamily="18" charset="0"/>
              </a:rPr>
              <a:t>подкоренным числом</a:t>
            </a:r>
            <a:r>
              <a:rPr lang="ru-RU" sz="2400" i="1" dirty="0" smtClean="0">
                <a:solidFill>
                  <a:prstClr val="black"/>
                </a:solidFill>
                <a:latin typeface="Bookman Old Style" pitchFamily="18" charset="0"/>
              </a:rPr>
              <a:t>, </a:t>
            </a:r>
          </a:p>
          <a:p>
            <a:pPr lvl="0"/>
            <a:r>
              <a:rPr lang="ru-RU" sz="2400" i="1" dirty="0" smtClean="0">
                <a:solidFill>
                  <a:prstClr val="black"/>
                </a:solidFill>
                <a:latin typeface="Bookman Old Style" pitchFamily="18" charset="0"/>
              </a:rPr>
              <a:t>а число </a:t>
            </a:r>
            <a:r>
              <a:rPr lang="en-US" sz="24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400" i="1" dirty="0" smtClean="0">
                <a:solidFill>
                  <a:prstClr val="black"/>
                </a:solidFill>
                <a:latin typeface="Bookman Old Style" pitchFamily="18" charset="0"/>
              </a:rPr>
              <a:t> – </a:t>
            </a:r>
            <a:r>
              <a:rPr lang="ru-RU" sz="2400" i="1" dirty="0" smtClean="0">
                <a:solidFill>
                  <a:srgbClr val="C00000"/>
                </a:solidFill>
                <a:latin typeface="Bookman Old Style" pitchFamily="18" charset="0"/>
              </a:rPr>
              <a:t>показателем корня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973666" y="3183467"/>
            <a:ext cx="7196667" cy="635000"/>
            <a:chOff x="983234" y="3183467"/>
            <a:chExt cx="7395032" cy="635000"/>
          </a:xfrm>
        </p:grpSpPr>
        <p:sp>
          <p:nvSpPr>
            <p:cNvPr id="6" name="Скругленный прямоугольник 5"/>
            <p:cNvSpPr/>
            <p:nvPr/>
          </p:nvSpPr>
          <p:spPr bwMode="auto">
            <a:xfrm>
              <a:off x="983234" y="3183467"/>
              <a:ext cx="7395032" cy="635000"/>
            </a:xfrm>
            <a:prstGeom prst="roundRect">
              <a:avLst>
                <a:gd name="adj" fmla="val 22000"/>
              </a:avLst>
            </a:prstGeom>
            <a:solidFill>
              <a:srgbClr val="FDE5CD">
                <a:alpha val="69804"/>
              </a:srgbClr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1192175" y="3251200"/>
            <a:ext cx="6973888" cy="514350"/>
          </p:xfrm>
          <a:graphic>
            <a:graphicData uri="http://schemas.openxmlformats.org/presentationml/2006/ole">
              <p:oleObj spid="_x0000_s10249" name="Формула" r:id="rId3" imgW="3390900" imgH="2413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69913" y="404283"/>
            <a:ext cx="8001000" cy="662517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Примеры</a:t>
            </a:r>
            <a:endParaRPr lang="ru-RU" sz="2800" i="1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685132" y="1280583"/>
          <a:ext cx="3986213" cy="565150"/>
        </p:xfrm>
        <a:graphic>
          <a:graphicData uri="http://schemas.openxmlformats.org/presentationml/2006/ole">
            <p:oleObj spid="_x0000_s9262" name="Формула" r:id="rId3" imgW="1701800" imgH="241300" progId="Equation.3">
              <p:embed/>
            </p:oleObj>
          </a:graphicData>
        </a:graphic>
      </p:graphicFrame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1685132" y="2009246"/>
          <a:ext cx="4492625" cy="565150"/>
        </p:xfrm>
        <a:graphic>
          <a:graphicData uri="http://schemas.openxmlformats.org/presentationml/2006/ole">
            <p:oleObj spid="_x0000_s9263" name="Формула" r:id="rId4" imgW="1917700" imgH="241300" progId="Equation.3">
              <p:embed/>
            </p:oleObj>
          </a:graphicData>
        </a:graphic>
      </p:graphicFrame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1685132" y="2742671"/>
          <a:ext cx="6543675" cy="595312"/>
        </p:xfrm>
        <a:graphic>
          <a:graphicData uri="http://schemas.openxmlformats.org/presentationml/2006/ole">
            <p:oleObj spid="_x0000_s9264" name="Формула" r:id="rId5" imgW="2794000" imgH="254000" progId="Equation.3">
              <p:embed/>
            </p:oleObj>
          </a:graphicData>
        </a:graphic>
      </p:graphicFrame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1685132" y="3493558"/>
          <a:ext cx="6989763" cy="565150"/>
        </p:xfrm>
        <a:graphic>
          <a:graphicData uri="http://schemas.openxmlformats.org/presentationml/2006/ole">
            <p:oleObj spid="_x0000_s9265" name="Формула" r:id="rId6" imgW="2984500" imgH="241300" progId="Equation.3">
              <p:embed/>
            </p:oleObj>
          </a:graphicData>
        </a:graphic>
      </p:graphicFrame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1685132" y="4211108"/>
          <a:ext cx="5770562" cy="565150"/>
        </p:xfrm>
        <a:graphic>
          <a:graphicData uri="http://schemas.openxmlformats.org/presentationml/2006/ole">
            <p:oleObj spid="_x0000_s9266" name="Формула" r:id="rId7" imgW="2463800" imgH="241300" progId="Equation.3">
              <p:embed/>
            </p:oleObj>
          </a:graphicData>
        </a:graphic>
      </p:graphicFrame>
      <p:graphicFrame>
        <p:nvGraphicFramePr>
          <p:cNvPr id="9231" name="Object 15"/>
          <p:cNvGraphicFramePr>
            <a:graphicFrameLocks noChangeAspect="1"/>
          </p:cNvGraphicFramePr>
          <p:nvPr/>
        </p:nvGraphicFramePr>
        <p:xfrm>
          <a:off x="1675607" y="4814358"/>
          <a:ext cx="4610100" cy="1100138"/>
        </p:xfrm>
        <a:graphic>
          <a:graphicData uri="http://schemas.openxmlformats.org/presentationml/2006/ole">
            <p:oleObj spid="_x0000_s9267" name="Формула" r:id="rId8" imgW="1968500" imgH="469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001000" cy="1043518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Свойства корня </a:t>
            </a:r>
            <a:r>
              <a:rPr lang="en-US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-ой степени </a:t>
            </a:r>
            <a: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(для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n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 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1) 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11183639"/>
              </p:ext>
            </p:extLst>
          </p:nvPr>
        </p:nvGraphicFramePr>
        <p:xfrm>
          <a:off x="1692275" y="1384829"/>
          <a:ext cx="5870766" cy="531283"/>
        </p:xfrm>
        <a:graphic>
          <a:graphicData uri="http://schemas.openxmlformats.org/presentationml/2006/ole">
            <p:oleObj spid="_x0000_s29763" name="Уравнение" r:id="rId3" imgW="2667000" imgH="24130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04594937"/>
              </p:ext>
            </p:extLst>
          </p:nvPr>
        </p:nvGraphicFramePr>
        <p:xfrm>
          <a:off x="1692275" y="3334806"/>
          <a:ext cx="5265738" cy="992187"/>
        </p:xfrm>
        <a:graphic>
          <a:graphicData uri="http://schemas.openxmlformats.org/presentationml/2006/ole">
            <p:oleObj spid="_x0000_s29764" name="Уравнение" r:id="rId4" imgW="2425700" imgH="457200" progId="Equation.3">
              <p:embed/>
            </p:oleObj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11941705"/>
              </p:ext>
            </p:extLst>
          </p:nvPr>
        </p:nvGraphicFramePr>
        <p:xfrm>
          <a:off x="1692275" y="2038614"/>
          <a:ext cx="5057775" cy="442912"/>
        </p:xfrm>
        <a:graphic>
          <a:graphicData uri="http://schemas.openxmlformats.org/presentationml/2006/ole">
            <p:oleObj spid="_x0000_s29765" name="Уравнение" r:id="rId5" imgW="2755900" imgH="241300" progId="Equation.3">
              <p:embed/>
            </p:oleObj>
          </a:graphicData>
        </a:graphic>
      </p:graphicFrame>
      <p:graphicFrame>
        <p:nvGraphicFramePr>
          <p:cNvPr id="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01684152"/>
              </p:ext>
            </p:extLst>
          </p:nvPr>
        </p:nvGraphicFramePr>
        <p:xfrm>
          <a:off x="1692275" y="2679831"/>
          <a:ext cx="4311650" cy="442913"/>
        </p:xfrm>
        <a:graphic>
          <a:graphicData uri="http://schemas.openxmlformats.org/presentationml/2006/ole">
            <p:oleObj spid="_x0000_s29766" name="Уравнение" r:id="rId6" imgW="2349500" imgH="241300" progId="Equation.3">
              <p:embed/>
            </p:oleObj>
          </a:graphicData>
        </a:graphic>
      </p:graphicFrame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71288168"/>
              </p:ext>
            </p:extLst>
          </p:nvPr>
        </p:nvGraphicFramePr>
        <p:xfrm>
          <a:off x="1692275" y="4473307"/>
          <a:ext cx="4872038" cy="838200"/>
        </p:xfrm>
        <a:graphic>
          <a:graphicData uri="http://schemas.openxmlformats.org/presentationml/2006/ole">
            <p:oleObj spid="_x0000_s29767" name="Уравнение" r:id="rId7" imgW="2654300" imgH="457200" progId="Equation.3">
              <p:embed/>
            </p:oleObj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59284106"/>
              </p:ext>
            </p:extLst>
          </p:nvPr>
        </p:nvGraphicFramePr>
        <p:xfrm>
          <a:off x="1692275" y="5457821"/>
          <a:ext cx="3916362" cy="838200"/>
        </p:xfrm>
        <a:graphic>
          <a:graphicData uri="http://schemas.openxmlformats.org/presentationml/2006/ole">
            <p:oleObj spid="_x0000_s29768" name="Уравнение" r:id="rId8" imgW="21336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001000" cy="1043518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Свойства корня </a:t>
            </a:r>
            <a:r>
              <a:rPr lang="en-US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-ой степени </a:t>
            </a:r>
            <a: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(для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n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 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1) 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87836758"/>
              </p:ext>
            </p:extLst>
          </p:nvPr>
        </p:nvGraphicFramePr>
        <p:xfrm>
          <a:off x="1692275" y="1571758"/>
          <a:ext cx="4770438" cy="612775"/>
        </p:xfrm>
        <a:graphic>
          <a:graphicData uri="http://schemas.openxmlformats.org/presentationml/2006/ole">
            <p:oleObj spid="_x0000_s57387" name="Уравнение" r:id="rId3" imgW="2082800" imgH="26670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30863540"/>
              </p:ext>
            </p:extLst>
          </p:nvPr>
        </p:nvGraphicFramePr>
        <p:xfrm>
          <a:off x="1692275" y="3768754"/>
          <a:ext cx="4800600" cy="661402"/>
        </p:xfrm>
        <a:graphic>
          <a:graphicData uri="http://schemas.openxmlformats.org/presentationml/2006/ole">
            <p:oleObj spid="_x0000_s57388" name="Уравнение" r:id="rId4" imgW="2032000" imgH="279400" progId="Equation.3">
              <p:embed/>
            </p:oleObj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83279297"/>
              </p:ext>
            </p:extLst>
          </p:nvPr>
        </p:nvGraphicFramePr>
        <p:xfrm>
          <a:off x="1692275" y="2427023"/>
          <a:ext cx="3030537" cy="512762"/>
        </p:xfrm>
        <a:graphic>
          <a:graphicData uri="http://schemas.openxmlformats.org/presentationml/2006/ole">
            <p:oleObj spid="_x0000_s57389" name="Уравнение" r:id="rId5" imgW="1651000" imgH="279400" progId="Equation.3">
              <p:embed/>
            </p:oleObj>
          </a:graphicData>
        </a:graphic>
      </p:graphicFrame>
      <p:graphicFrame>
        <p:nvGraphicFramePr>
          <p:cNvPr id="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35897854"/>
              </p:ext>
            </p:extLst>
          </p:nvPr>
        </p:nvGraphicFramePr>
        <p:xfrm>
          <a:off x="1692275" y="3020925"/>
          <a:ext cx="3030537" cy="512762"/>
        </p:xfrm>
        <a:graphic>
          <a:graphicData uri="http://schemas.openxmlformats.org/presentationml/2006/ole">
            <p:oleObj spid="_x0000_s57390" name="Уравнение" r:id="rId6" imgW="1651000" imgH="279400" progId="Equation.3">
              <p:embed/>
            </p:oleObj>
          </a:graphicData>
        </a:graphic>
      </p:graphicFrame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48544694"/>
              </p:ext>
            </p:extLst>
          </p:nvPr>
        </p:nvGraphicFramePr>
        <p:xfrm>
          <a:off x="1692275" y="4665223"/>
          <a:ext cx="3170238" cy="512762"/>
        </p:xfrm>
        <a:graphic>
          <a:graphicData uri="http://schemas.openxmlformats.org/presentationml/2006/ole">
            <p:oleObj spid="_x0000_s57391" name="Уравнение" r:id="rId7" imgW="1727200" imgH="279400" progId="Equation.3">
              <p:embed/>
            </p:oleObj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35277074"/>
              </p:ext>
            </p:extLst>
          </p:nvPr>
        </p:nvGraphicFramePr>
        <p:xfrm>
          <a:off x="1692275" y="5259125"/>
          <a:ext cx="3006725" cy="536575"/>
        </p:xfrm>
        <a:graphic>
          <a:graphicData uri="http://schemas.openxmlformats.org/presentationml/2006/ole">
            <p:oleObj spid="_x0000_s57392" name="Уравнение" r:id="rId8" imgW="1637589" imgH="291973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66865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001000" cy="1043518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Свойства корня </a:t>
            </a:r>
            <a:r>
              <a:rPr lang="en-US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-ой степени </a:t>
            </a:r>
            <a: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(для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n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 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1) 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71042375"/>
              </p:ext>
            </p:extLst>
          </p:nvPr>
        </p:nvGraphicFramePr>
        <p:xfrm>
          <a:off x="1692275" y="1557338"/>
          <a:ext cx="4589462" cy="576262"/>
        </p:xfrm>
        <a:graphic>
          <a:graphicData uri="http://schemas.openxmlformats.org/presentationml/2006/ole">
            <p:oleObj spid="_x0000_s58405" name="Уравнение" r:id="rId3" imgW="2120900" imgH="26670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09385264"/>
              </p:ext>
            </p:extLst>
          </p:nvPr>
        </p:nvGraphicFramePr>
        <p:xfrm>
          <a:off x="1692275" y="3700461"/>
          <a:ext cx="4767263" cy="1138237"/>
        </p:xfrm>
        <a:graphic>
          <a:graphicData uri="http://schemas.openxmlformats.org/presentationml/2006/ole">
            <p:oleObj spid="_x0000_s58406" name="Уравнение" r:id="rId4" imgW="2133600" imgH="50800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27136849"/>
              </p:ext>
            </p:extLst>
          </p:nvPr>
        </p:nvGraphicFramePr>
        <p:xfrm>
          <a:off x="1692275" y="2323569"/>
          <a:ext cx="2119313" cy="488950"/>
        </p:xfrm>
        <a:graphic>
          <a:graphicData uri="http://schemas.openxmlformats.org/presentationml/2006/ole">
            <p:oleObj spid="_x0000_s58407" name="Уравнение" r:id="rId5" imgW="1155199" imgH="266584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91672705"/>
              </p:ext>
            </p:extLst>
          </p:nvPr>
        </p:nvGraphicFramePr>
        <p:xfrm>
          <a:off x="1692275" y="2886074"/>
          <a:ext cx="5286375" cy="488950"/>
        </p:xfrm>
        <a:graphic>
          <a:graphicData uri="http://schemas.openxmlformats.org/presentationml/2006/ole">
            <p:oleObj spid="_x0000_s58408" name="Уравнение" r:id="rId6" imgW="2882900" imgH="266700" progId="Equation.3">
              <p:embed/>
            </p:oleObj>
          </a:graphicData>
        </a:graphic>
      </p:graphicFrame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77399827"/>
              </p:ext>
            </p:extLst>
          </p:nvPr>
        </p:nvGraphicFramePr>
        <p:xfrm>
          <a:off x="1692275" y="5070478"/>
          <a:ext cx="4124325" cy="536575"/>
        </p:xfrm>
        <a:graphic>
          <a:graphicData uri="http://schemas.openxmlformats.org/presentationml/2006/ole">
            <p:oleObj spid="_x0000_s58409" name="Уравнение" r:id="rId7" imgW="2247900" imgH="292100" progId="Equation.3">
              <p:embed/>
            </p:oleObj>
          </a:graphicData>
        </a:graphic>
      </p:graphicFrame>
      <p:graphicFrame>
        <p:nvGraphicFramePr>
          <p:cNvPr id="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27228702"/>
              </p:ext>
            </p:extLst>
          </p:nvPr>
        </p:nvGraphicFramePr>
        <p:xfrm>
          <a:off x="1690688" y="5749397"/>
          <a:ext cx="2120900" cy="488950"/>
        </p:xfrm>
        <a:graphic>
          <a:graphicData uri="http://schemas.openxmlformats.org/presentationml/2006/ole">
            <p:oleObj spid="_x0000_s58410" name="Уравнение" r:id="rId8" imgW="1155199" imgH="266584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4527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001000" cy="1043518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Свойства корня </a:t>
            </a:r>
            <a:r>
              <a:rPr lang="en-US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i="1" dirty="0" smtClean="0">
                <a:solidFill>
                  <a:srgbClr val="C00000"/>
                </a:solidFill>
                <a:latin typeface="Bookman Old Style" pitchFamily="18" charset="0"/>
              </a:rPr>
              <a:t>-ой степени </a:t>
            </a:r>
            <a: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200" i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(для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n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 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∈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n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1,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  <a:latin typeface="Bookman Old Style" pitchFamily="18" charset="0"/>
              </a:rPr>
              <a:t>k</a:t>
            </a:r>
            <a:r>
              <a:rPr lang="ru-RU" sz="2800" i="1" dirty="0" smtClean="0">
                <a:solidFill>
                  <a:srgbClr val="C00000"/>
                </a:solidFill>
                <a:latin typeface="Bookman Old Style" pitchFamily="18" charset="0"/>
              </a:rPr>
              <a:t> &gt; 1) 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56581460"/>
              </p:ext>
            </p:extLst>
          </p:nvPr>
        </p:nvGraphicFramePr>
        <p:xfrm>
          <a:off x="1706563" y="1614488"/>
          <a:ext cx="4519505" cy="493712"/>
        </p:xfrm>
        <a:graphic>
          <a:graphicData uri="http://schemas.openxmlformats.org/presentationml/2006/ole">
            <p:oleObj spid="_x0000_s59415" name="Уравнение" r:id="rId3" imgW="2209800" imgH="241300" progId="Equation.3">
              <p:embed/>
            </p:oleObj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68689446"/>
              </p:ext>
            </p:extLst>
          </p:nvPr>
        </p:nvGraphicFramePr>
        <p:xfrm>
          <a:off x="1692275" y="3781554"/>
          <a:ext cx="4225925" cy="722313"/>
        </p:xfrm>
        <a:graphic>
          <a:graphicData uri="http://schemas.openxmlformats.org/presentationml/2006/ole">
            <p:oleObj spid="_x0000_s59416" name="Уравнение" r:id="rId4" imgW="1930400" imgH="3302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41644393"/>
              </p:ext>
            </p:extLst>
          </p:nvPr>
        </p:nvGraphicFramePr>
        <p:xfrm>
          <a:off x="1692275" y="2373178"/>
          <a:ext cx="3587750" cy="442912"/>
        </p:xfrm>
        <a:graphic>
          <a:graphicData uri="http://schemas.openxmlformats.org/presentationml/2006/ole">
            <p:oleObj spid="_x0000_s59417" name="Уравнение" r:id="rId5" imgW="1955800" imgH="24130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3542537"/>
              </p:ext>
            </p:extLst>
          </p:nvPr>
        </p:nvGraphicFramePr>
        <p:xfrm>
          <a:off x="1692275" y="2976691"/>
          <a:ext cx="5510213" cy="457200"/>
        </p:xfrm>
        <a:graphic>
          <a:graphicData uri="http://schemas.openxmlformats.org/presentationml/2006/ole">
            <p:oleObj spid="_x0000_s59418" name="Уравнение" r:id="rId6" imgW="3009600" imgH="253800" progId="Equation.3">
              <p:embed/>
            </p:oleObj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47853708"/>
              </p:ext>
            </p:extLst>
          </p:nvPr>
        </p:nvGraphicFramePr>
        <p:xfrm>
          <a:off x="1706563" y="4872826"/>
          <a:ext cx="1397000" cy="371475"/>
        </p:xfrm>
        <a:graphic>
          <a:graphicData uri="http://schemas.openxmlformats.org/presentationml/2006/ole">
            <p:oleObj spid="_x0000_s59419" name="Уравнение" r:id="rId7" imgW="761669" imgH="203112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1880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Самостоятельная работа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Вычислите:</a:t>
            </a:r>
          </a:p>
          <a:p>
            <a:pPr>
              <a:buNone/>
            </a:pPr>
            <a:r>
              <a:rPr lang="ru-RU" dirty="0" smtClean="0"/>
              <a:t>1</a:t>
            </a:r>
            <a:r>
              <a:rPr lang="ru-RU" dirty="0" smtClean="0"/>
              <a:t>)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2)</a:t>
            </a:r>
          </a:p>
          <a:p>
            <a:pPr>
              <a:buNone/>
            </a:pPr>
            <a:r>
              <a:rPr lang="ru-RU" dirty="0" smtClean="0"/>
              <a:t>3)</a:t>
            </a:r>
          </a:p>
          <a:p>
            <a:pPr>
              <a:buNone/>
            </a:pPr>
            <a:r>
              <a:rPr lang="ru-RU" dirty="0" smtClean="0"/>
              <a:t>4) </a:t>
            </a:r>
          </a:p>
          <a:p>
            <a:pPr>
              <a:buNone/>
            </a:pPr>
            <a:r>
              <a:rPr lang="ru-RU" dirty="0" smtClean="0"/>
              <a:t>5)</a:t>
            </a:r>
            <a:endParaRPr lang="ru-RU" dirty="0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28057" y="2013857"/>
            <a:ext cx="923925" cy="428625"/>
          </a:xfrm>
          <a:prstGeom prst="rect">
            <a:avLst/>
          </a:prstGeom>
          <a:noFill/>
        </p:spPr>
      </p:pic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2579915"/>
            <a:ext cx="1190625" cy="428625"/>
          </a:xfrm>
          <a:prstGeom prst="rect">
            <a:avLst/>
          </a:prstGeom>
          <a:noFill/>
        </p:spPr>
      </p:pic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0086" y="3189514"/>
            <a:ext cx="1466850" cy="428625"/>
          </a:xfrm>
          <a:prstGeom prst="rect">
            <a:avLst/>
          </a:prstGeom>
          <a:noFill/>
        </p:spPr>
      </p:pic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7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4514" y="3788229"/>
            <a:ext cx="904875" cy="428625"/>
          </a:xfrm>
          <a:prstGeom prst="rect">
            <a:avLst/>
          </a:prstGeom>
          <a:noFill/>
        </p:spPr>
      </p:pic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247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1857" y="4278086"/>
            <a:ext cx="1114425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Ответы: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1) - 6</a:t>
            </a:r>
          </a:p>
          <a:p>
            <a:pPr algn="ctr">
              <a:buNone/>
            </a:pPr>
            <a:r>
              <a:rPr lang="ru-RU" dirty="0" smtClean="0"/>
              <a:t>  2) - 1</a:t>
            </a:r>
          </a:p>
          <a:p>
            <a:pPr algn="ctr">
              <a:buNone/>
            </a:pPr>
            <a:r>
              <a:rPr lang="ru-RU" dirty="0" smtClean="0"/>
              <a:t> 3)  0</a:t>
            </a:r>
          </a:p>
          <a:p>
            <a:pPr algn="ctr">
              <a:buNone/>
            </a:pPr>
            <a:r>
              <a:rPr lang="ru-RU" dirty="0" smtClean="0"/>
              <a:t>4) 6</a:t>
            </a:r>
          </a:p>
          <a:p>
            <a:pPr algn="ctr">
              <a:buNone/>
            </a:pPr>
            <a:r>
              <a:rPr lang="ru-RU" dirty="0" smtClean="0"/>
              <a:t>  5) 50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lling a Product or Serv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Другая 1">
      <a:majorFont>
        <a:latin typeface="Century Gothic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lling a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ling a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2620</TotalTime>
  <Words>155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Selling a Product or Service</vt:lpstr>
      <vt:lpstr>Формула</vt:lpstr>
      <vt:lpstr>Уравнение</vt:lpstr>
      <vt:lpstr>Слайд 1</vt:lpstr>
      <vt:lpstr>Вычислите:</vt:lpstr>
      <vt:lpstr>Решите уравнение:</vt:lpstr>
      <vt:lpstr>Понятие корня n-ой степени</vt:lpstr>
      <vt:lpstr>Примеры</vt:lpstr>
      <vt:lpstr>Свойства корня n-ой степени  (для  n ∈ N,  k ∈ N,  n &gt; 1,  k &gt; 1) </vt:lpstr>
      <vt:lpstr>Свойства корня n-ой степени  (для  n ∈ N,  k ∈ N,  n &gt; 1,  k &gt; 1) </vt:lpstr>
      <vt:lpstr>Свойства корня n-ой степени  (для  n ∈ N,  k ∈ N,  n &gt; 1,  k &gt; 1) </vt:lpstr>
      <vt:lpstr>Свойства корня n-ой степени  (для  n ∈ N,  k ∈ N,  n &gt; 1,  k &gt; 1) </vt:lpstr>
      <vt:lpstr>Самостоятельная работа № 1</vt:lpstr>
      <vt:lpstr>Ответы: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функции</dc:title>
  <dc:creator>МОУ "Средняя школа №24"</dc:creator>
  <cp:lastModifiedBy>LocalAdministrator</cp:lastModifiedBy>
  <cp:revision>143</cp:revision>
  <dcterms:created xsi:type="dcterms:W3CDTF">2006-11-17T10:56:14Z</dcterms:created>
  <dcterms:modified xsi:type="dcterms:W3CDTF">2016-09-20T09:59:32Z</dcterms:modified>
</cp:coreProperties>
</file>